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3F62023-EF04-47D1-B3EC-66C341070701}">
  <a:tblStyle styleId="{A3F62023-EF04-47D1-B3EC-66C34107070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LobedXVQplb2oaOauHrdNimyak5LekRZ_Dt07jEA_u8/copy" TargetMode="External"/><Relationship Id="rId10" Type="http://schemas.openxmlformats.org/officeDocument/2006/relationships/hyperlink" Target="https://docs.google.com/presentation/d/1ezlEarpW9N4VXnYSKuoV5dU5QBWgU6JaYyNdouyPsYI/copy" TargetMode="External"/><Relationship Id="rId13" Type="http://schemas.openxmlformats.org/officeDocument/2006/relationships/image" Target="../media/image2.png"/><Relationship Id="rId12" Type="http://schemas.openxmlformats.org/officeDocument/2006/relationships/hyperlink" Target="https://docs.google.com/presentation/d/1qW2aKLFnCfpto7c_R4F8INNzvW3LV7DMqthy8Hlsj8Q/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qW2aKLFnCfpto7c_R4F8INNzvW3LV7DMqthy8Hlsj8Q/copy" TargetMode="External"/><Relationship Id="rId9" Type="http://schemas.openxmlformats.org/officeDocument/2006/relationships/hyperlink" Target="https://docs.google.com/presentation/d/16iQNgL9a8N5kMN_EF3w52Jp7V4sXpiJFXBUkEaRSAZw/copy" TargetMode="External"/><Relationship Id="rId5" Type="http://schemas.openxmlformats.org/officeDocument/2006/relationships/hyperlink" Target="https://docs.google.com/presentation/d/1MkqCYyRAfOxM_PaTF4rvYJ9mT_Ev4332EdUz5Bzugfc/copy" TargetMode="External"/><Relationship Id="rId6" Type="http://schemas.openxmlformats.org/officeDocument/2006/relationships/hyperlink" Target="https://docs.google.com/presentation/d/1AM469v33OG-Oz2vZYjSSSXL9kb0sE9rkImqufEx4g-U/copy" TargetMode="External"/><Relationship Id="rId7" Type="http://schemas.openxmlformats.org/officeDocument/2006/relationships/hyperlink" Target="https://docs.google.com/presentation/d/17_vN_hb7MELuAYTySoozEfxECAkF-5yU8niFjLM7tWU/copy" TargetMode="External"/><Relationship Id="rId8" Type="http://schemas.openxmlformats.org/officeDocument/2006/relationships/hyperlink" Target="https://docs.google.com/presentation/d/1xi09RBeLbRrwVTo6Gh-x0M2_zbfmZezaYitMBuubT6s/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youtu.be/Yl7nKRzE7YY?feature=shared&amp;t=429" TargetMode="External"/><Relationship Id="rId5" Type="http://schemas.openxmlformats.org/officeDocument/2006/relationships/hyperlink" Target="https://docs.google.com/presentation/d/1MkqCYyRAfOxM_PaTF4rvYJ9mT_Ev4332EdUz5Bzugfc/copy" TargetMode="External"/><Relationship Id="rId6" Type="http://schemas.openxmlformats.org/officeDocument/2006/relationships/hyperlink" Target="https://docs.google.com/presentation/d/1AM469v33OG-Oz2vZYjSSSXL9kb0sE9rkImqufEx4g-U/copy" TargetMode="External"/><Relationship Id="rId7" Type="http://schemas.openxmlformats.org/officeDocument/2006/relationships/hyperlink" Target="https://docs.google.com/presentation/d/17_vN_hb7MELuAYTySoozEfxECAkF-5yU8niFjLM7tWU/copy" TargetMode="External"/><Relationship Id="rId8"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{A3F62023-EF04-47D1-B3EC-66C341070701}</a:tableStyleId>
              </a:tblPr>
              <a:tblGrid>
                <a:gridCol w="1458775"/>
                <a:gridCol w="3684800"/>
                <a:gridCol w="3910450"/>
              </a:tblGrid>
              <a:tr h="3586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2: Indigenous Resistance to Expansion</a:t>
                      </a:r>
                      <a:endParaRPr b="1">
                        <a:latin typeface="Inter"/>
                        <a:ea typeface="Inter"/>
                        <a:cs typeface="Inter"/>
                        <a:sym typeface="Inter"/>
                      </a:endParaRPr>
                    </a:p>
                  </a:txBody>
                  <a:tcPr marT="91425" marB="91425" marR="91425" marL="91425"/>
                </a:tc>
                <a:tc hMerge="1"/>
              </a:tr>
              <a:tr h="5241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600"/>
                        <a:buFont typeface="Arial"/>
                        <a:buNone/>
                      </a:pPr>
                      <a:r>
                        <a:rPr lang="en" sz="1200">
                          <a:latin typeface="Inter"/>
                          <a:ea typeface="Inter"/>
                          <a:cs typeface="Inter"/>
                          <a:sym typeface="Inter"/>
                        </a:rPr>
                        <a:t>How did different Indigenous groups respond to U.S. encroachment and what influenced their choices?</a:t>
                      </a:r>
                      <a:endParaRPr sz="1200">
                        <a:latin typeface="Inter"/>
                        <a:ea typeface="Inter"/>
                        <a:cs typeface="Inter"/>
                        <a:sym typeface="Inter"/>
                      </a:endParaRPr>
                    </a:p>
                  </a:txBody>
                  <a:tcPr marT="91425" marB="91425" marR="91425" marL="91425"/>
                </a:tc>
                <a:tc hMerge="1"/>
              </a:tr>
              <a:tr h="3448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7.33, 7.48, 7.52, 7.53</a:t>
                      </a:r>
                      <a:endParaRPr sz="1200">
                        <a:latin typeface="Inter"/>
                        <a:ea typeface="Inter"/>
                        <a:cs typeface="Inter"/>
                        <a:sym typeface="Inter"/>
                      </a:endParaRPr>
                    </a:p>
                  </a:txBody>
                  <a:tcPr marT="91425" marB="91425" marR="91425" marL="91425"/>
                </a:tc>
                <a:tc hMerge="1"/>
              </a:tr>
              <a:tr h="5241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Perspective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3242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Indigenous Resistance to Expansion Student Worksheet + Exemplars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5"/>
                        </a:rPr>
                        <a:t>Version 1: Governor Hull</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Version 2: “Six Nations”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Version 3: William Apess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Printed Student Handouts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9"/>
                        </a:rPr>
                        <a:t>Version 1: Governor Hull</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0"/>
                        </a:rPr>
                        <a:t>Version 2: “Six Nations”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1"/>
                        </a:rPr>
                        <a:t>Version 3: William Apess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65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Pan-Indianism</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S</a:t>
                      </a:r>
                      <a:r>
                        <a:rPr lang="en" sz="1200">
                          <a:latin typeface="Inter"/>
                          <a:ea typeface="Inter"/>
                          <a:cs typeface="Inter"/>
                          <a:sym typeface="Inter"/>
                        </a:rPr>
                        <a:t>cenario Response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93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Early Republic</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3">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{A3F62023-EF04-47D1-B3EC-66C341070701}</a:tableStyleId>
              </a:tblPr>
              <a:tblGrid>
                <a:gridCol w="1458775"/>
                <a:gridCol w="3684800"/>
                <a:gridCol w="3910450"/>
              </a:tblGrid>
              <a:tr h="3543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2: Indigenous Resistance to Expansion </a:t>
                      </a:r>
                      <a:r>
                        <a:rPr b="1" lang="en">
                          <a:solidFill>
                            <a:schemeClr val="dk1"/>
                          </a:solidFill>
                          <a:latin typeface="Inter"/>
                          <a:ea typeface="Inter"/>
                          <a:cs typeface="Inter"/>
                          <a:sym typeface="Inter"/>
                        </a:rPr>
                        <a:t>- Continued</a:t>
                      </a:r>
                      <a:endParaRPr b="1">
                        <a:solidFill>
                          <a:schemeClr val="dk1"/>
                        </a:solidFill>
                        <a:latin typeface="Inter"/>
                        <a:ea typeface="Inter"/>
                        <a:cs typeface="Inter"/>
                        <a:sym typeface="Inter"/>
                      </a:endParaRPr>
                    </a:p>
                  </a:txBody>
                  <a:tcPr marT="91425" marB="91425" marR="91425" marL="91425"/>
                </a:tc>
                <a:tc hMerge="1"/>
              </a:tr>
              <a:tr h="6542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with a video introduction to Indigenous resistance to expansion after the Revolution. Show the video from 7:09 and end at 9:43. Have students follow along with the transcript, and answer questions found on page 1 of all versions of the Indigenous Resistance to Expansion 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9813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Show </a:t>
                      </a:r>
                      <a:r>
                        <a:rPr lang="en" sz="1200" u="sng">
                          <a:solidFill>
                            <a:schemeClr val="hlink"/>
                          </a:solidFill>
                          <a:latin typeface="Inter"/>
                          <a:ea typeface="Inter"/>
                          <a:cs typeface="Inter"/>
                          <a:sym typeface="Inter"/>
                          <a:hlinkClick r:id="rId4"/>
                        </a:rPr>
                        <a:t>video</a:t>
                      </a:r>
                      <a:r>
                        <a:rPr lang="en" sz="1200">
                          <a:solidFill>
                            <a:srgbClr val="000000"/>
                          </a:solidFill>
                          <a:latin typeface="Inter"/>
                          <a:ea typeface="Inter"/>
                          <a:cs typeface="Inter"/>
                          <a:sym typeface="Inter"/>
                        </a:rPr>
                        <a:t> (Show from </a:t>
                      </a:r>
                      <a:r>
                        <a:rPr lang="en" sz="1200">
                          <a:latin typeface="Inter"/>
                          <a:ea typeface="Inter"/>
                          <a:cs typeface="Inter"/>
                          <a:sym typeface="Inter"/>
                        </a:rPr>
                        <a:t>7:09</a:t>
                      </a:r>
                      <a:r>
                        <a:rPr lang="en" sz="1200">
                          <a:solidFill>
                            <a:srgbClr val="000000"/>
                          </a:solidFill>
                          <a:latin typeface="Inter"/>
                          <a:ea typeface="Inter"/>
                          <a:cs typeface="Inter"/>
                          <a:sym typeface="Inter"/>
                        </a:rPr>
                        <a:t>-</a:t>
                      </a:r>
                      <a:r>
                        <a:rPr lang="en" sz="1200">
                          <a:latin typeface="Inter"/>
                          <a:ea typeface="Inter"/>
                          <a:cs typeface="Inter"/>
                          <a:sym typeface="Inter"/>
                        </a:rPr>
                        <a:t>9:43</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follow along with the transcript and answer the two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Watch video and answer comprehension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07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three perspectives during this time period through a document jigsaw. Within the Student Worksheet (3 versions linked below), students will complete the reading on page 2 and answer the questions on page 3 to analyze a source. Ideally, an equal number of students will be assigned to each source.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074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Divide the class into 3 sections and instruct students to pair up with one peer within their section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 separate worksheet version to each of the three groups:</a:t>
                      </a:r>
                      <a:endParaRPr sz="1200">
                        <a:solidFill>
                          <a:srgbClr val="000000"/>
                        </a:solidFill>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5"/>
                        </a:rPr>
                        <a:t>Governor Hull</a:t>
                      </a:r>
                      <a:endParaRPr sz="1200">
                        <a:solidFill>
                          <a:srgbClr val="000000"/>
                        </a:solidFill>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6"/>
                        </a:rPr>
                        <a:t>“Six Nations”</a:t>
                      </a:r>
                      <a:endParaRPr sz="1200">
                        <a:solidFill>
                          <a:srgbClr val="000000"/>
                        </a:solidFill>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7"/>
                        </a:rPr>
                        <a:t>William Apess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progress and provide support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Move to assigned section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with partner</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assigned source and complete the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{A3F62023-EF04-47D1-B3EC-66C341070701}</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2: Indigenous Resistance to Expansion - Continued</a:t>
                      </a:r>
                      <a:endParaRPr b="1">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Students will participate in an inside/outside circle (visual and video explanation included in Best Practices Repository) to share information learned about their assigned source. Have students get into groups of 3 with one person representing each reading. Then have one group of 3 surround another group. They should be standing across from a person who looked at the same source and should compare their understanding. Together, they will take notes in the table on page 4. Then the students in the inside circle will rotate to the right continuing to complete the worksheet.</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060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for students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timing and alert student for movement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with partner</a:t>
                      </a:r>
                      <a:r>
                        <a:rPr lang="en" sz="1200">
                          <a:latin typeface="Inter"/>
                          <a:ea typeface="Inter"/>
                          <a:cs typeface="Inter"/>
                          <a:sym typeface="Inter"/>
                        </a:rPr>
                        <a:t> and</a:t>
                      </a:r>
                      <a:r>
                        <a:rPr lang="en" sz="1200">
                          <a:solidFill>
                            <a:srgbClr val="000000"/>
                          </a:solidFill>
                          <a:latin typeface="Inter"/>
                          <a:ea typeface="Inter"/>
                          <a:cs typeface="Inter"/>
                          <a:sym typeface="Inter"/>
                        </a:rPr>
                        <a:t> </a:t>
                      </a:r>
                      <a:r>
                        <a:rPr lang="en" sz="1200">
                          <a:latin typeface="Inter"/>
                          <a:ea typeface="Inter"/>
                          <a:cs typeface="Inter"/>
                          <a:sym typeface="Inter"/>
                        </a:rPr>
                        <a:t>answer group section on worksheet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and complete group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lesson will end by having students read a primary source (Tecumseh’s 1812 Speech) and consider the influences on his perspective.This will be completed with a formative assessment.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5-7</a:t>
                      </a:r>
                      <a:r>
                        <a:rPr lang="en" sz="1200">
                          <a:latin typeface="Inter"/>
                          <a:ea typeface="Inter"/>
                          <a:cs typeface="Inter"/>
                          <a:sym typeface="Inter"/>
                        </a:rPr>
                        <a:t> (or guide to Thinking Nation platform)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 - </a:t>
                      </a:r>
                      <a:r>
                        <a:rPr lang="en" sz="1200">
                          <a:latin typeface="Inter"/>
                          <a:ea typeface="Inter"/>
                          <a:cs typeface="Inter"/>
                          <a:sym typeface="Inter"/>
                        </a:rPr>
                        <a:t>Tecumseh</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